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599A1-0CA3-4578-8D79-1E5FBBED8836}" type="datetimeFigureOut">
              <a:rPr lang="da-DK" smtClean="0"/>
              <a:t>07-11-2013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78915-D3C8-4FFB-B237-FAC4F5560C6A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AFDA-212B-4F50-A6EE-08176BBE0FF6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/>
          <a:p>
            <a:r>
              <a:rPr lang="da-DK" sz="4800" b="1" dirty="0" smtClean="0"/>
              <a:t>Velkommen</a:t>
            </a:r>
            <a:endParaRPr lang="da-DK" sz="48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Den globale dimension i uddannelserne</a:t>
            </a:r>
          </a:p>
          <a:p>
            <a:endParaRPr lang="da-DK" sz="1300" dirty="0" smtClean="0"/>
          </a:p>
          <a:p>
            <a:r>
              <a:rPr lang="da-DK" dirty="0" smtClean="0"/>
              <a:t>7. november 2013</a:t>
            </a:r>
            <a:endParaRPr lang="da-DK" dirty="0"/>
          </a:p>
        </p:txBody>
      </p:sp>
      <p:pic>
        <p:nvPicPr>
          <p:cNvPr id="4" name="Billede 3" descr="timbuktu_cmy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4063" y="1268760"/>
            <a:ext cx="6615873" cy="10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da-DK" b="1" dirty="0" smtClean="0"/>
              <a:t>Del dine indtryk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771800" y="1772816"/>
            <a:ext cx="339472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da-DK" b="1" dirty="0" smtClean="0"/>
          </a:p>
          <a:p>
            <a:pPr algn="ctr">
              <a:buNone/>
            </a:pPr>
            <a:endParaRPr lang="da-DK" b="1" dirty="0"/>
          </a:p>
          <a:p>
            <a:pPr algn="ctr">
              <a:buNone/>
            </a:pPr>
            <a:endParaRPr lang="da-DK" b="1" dirty="0" smtClean="0"/>
          </a:p>
          <a:p>
            <a:pPr algn="ctr">
              <a:buNone/>
            </a:pPr>
            <a:r>
              <a:rPr lang="da-DK" b="1" dirty="0" smtClean="0"/>
              <a:t>Kode</a:t>
            </a:r>
            <a:r>
              <a:rPr lang="da-DK" b="1" dirty="0"/>
              <a:t>: </a:t>
            </a:r>
            <a:r>
              <a:rPr lang="da-DK" b="1" dirty="0" smtClean="0"/>
              <a:t>33921601</a:t>
            </a:r>
          </a:p>
          <a:p>
            <a:pPr lvl="0" algn="ctr">
              <a:buNone/>
            </a:pPr>
            <a:endParaRPr kumimoji="0" lang="da-D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buNone/>
            </a:pPr>
            <a:endParaRPr lang="da-DK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buNone/>
            </a:pPr>
            <a:endParaRPr kumimoji="0" lang="da-D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kumimoji="0" lang="da-D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#gloudd13</a:t>
            </a:r>
            <a:endParaRPr kumimoji="0" lang="da-D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pic>
        <p:nvPicPr>
          <p:cNvPr id="5" name="irc_mi" descr="http://cascade.uoregon.edu/spring2013/photos/twitter-icon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833438" cy="84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jenkins-of-ewelme.org.uk/ewelme_technology/3g_in_ewelme/images/wireless-connection-icon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1019175" cy="8093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2</a:t>
            </a:fld>
            <a:endParaRPr lang="da-DK"/>
          </a:p>
        </p:txBody>
      </p:sp>
      <p:pic>
        <p:nvPicPr>
          <p:cNvPr id="10" name="Billede 9" descr="timbuktufond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60648"/>
            <a:ext cx="1656184" cy="26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a-DK" b="1" dirty="0" smtClean="0"/>
              <a:t>Baggrunden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/>
              <a:t>”Det er vilkårligt, hvilke elever, der får del i den internationale dimension”</a:t>
            </a:r>
          </a:p>
          <a:p>
            <a:pPr>
              <a:buNone/>
            </a:pPr>
            <a:r>
              <a:rPr lang="da-DK" sz="2800" dirty="0"/>
              <a:t>	</a:t>
            </a:r>
            <a:r>
              <a:rPr lang="da-DK" sz="2500" i="1" dirty="0" smtClean="0"/>
              <a:t>Danmarks Evalueringsinstitut, 2003</a:t>
            </a:r>
          </a:p>
          <a:p>
            <a:pPr>
              <a:buNone/>
            </a:pPr>
            <a:endParaRPr lang="da-DK" sz="2500" dirty="0" smtClean="0"/>
          </a:p>
          <a:p>
            <a:r>
              <a:rPr lang="da-DK" dirty="0"/>
              <a:t> </a:t>
            </a:r>
            <a:r>
              <a:rPr lang="da-DK" dirty="0" smtClean="0"/>
              <a:t>”Udenrigsministeriet må tage initiativ til dialog med </a:t>
            </a:r>
            <a:r>
              <a:rPr lang="da-DK" dirty="0" err="1" smtClean="0"/>
              <a:t>UvM</a:t>
            </a:r>
            <a:r>
              <a:rPr lang="da-DK" dirty="0" smtClean="0"/>
              <a:t> og alle interesserede om den globale dimension i undervisningen på alle trin, herunder </a:t>
            </a:r>
            <a:r>
              <a:rPr lang="da-DK" dirty="0" err="1" smtClean="0"/>
              <a:t>NGO’ernes</a:t>
            </a:r>
            <a:r>
              <a:rPr lang="da-DK" dirty="0" smtClean="0"/>
              <a:t> rolle.” </a:t>
            </a:r>
          </a:p>
          <a:p>
            <a:pPr>
              <a:buNone/>
            </a:pPr>
            <a:r>
              <a:rPr lang="da-DK" sz="2500" dirty="0"/>
              <a:t>	</a:t>
            </a:r>
            <a:r>
              <a:rPr lang="da-DK" sz="2500" i="1" dirty="0" err="1" smtClean="0"/>
              <a:t>NGO-træffets</a:t>
            </a:r>
            <a:r>
              <a:rPr lang="da-DK" sz="2500" i="1" dirty="0" smtClean="0"/>
              <a:t> anbefaling 19. januar 2008</a:t>
            </a:r>
          </a:p>
          <a:p>
            <a:pPr>
              <a:buNone/>
            </a:pPr>
            <a:endParaRPr lang="da-DK" sz="2500" dirty="0"/>
          </a:p>
          <a:p>
            <a:r>
              <a:rPr lang="da-DK" dirty="0" smtClean="0"/>
              <a:t>”…statens </a:t>
            </a:r>
            <a:r>
              <a:rPr lang="da-DK" dirty="0"/>
              <a:t>politik på uddannelsesområdet </a:t>
            </a:r>
            <a:r>
              <a:rPr lang="da-DK" dirty="0" smtClean="0"/>
              <a:t>er usammenhængende</a:t>
            </a:r>
            <a:r>
              <a:rPr lang="da-DK" dirty="0"/>
              <a:t>. </a:t>
            </a:r>
            <a:r>
              <a:rPr lang="da-DK" dirty="0" smtClean="0"/>
              <a:t>I </a:t>
            </a:r>
            <a:r>
              <a:rPr lang="da-DK" dirty="0"/>
              <a:t>dag nævner læseplanerne globalisering. Der er intet krav om at elever skal forholde sig til fattigdom og </a:t>
            </a:r>
            <a:r>
              <a:rPr lang="da-DK" dirty="0" smtClean="0"/>
              <a:t>udviklingsdimensionen.” </a:t>
            </a:r>
            <a:r>
              <a:rPr lang="da-DK" i="1" dirty="0" smtClean="0"/>
              <a:t> </a:t>
            </a:r>
          </a:p>
          <a:p>
            <a:pPr>
              <a:buNone/>
            </a:pPr>
            <a:r>
              <a:rPr lang="da-DK" sz="2500" i="1" dirty="0"/>
              <a:t>	</a:t>
            </a:r>
            <a:r>
              <a:rPr lang="da-DK" sz="2500" i="1" dirty="0" smtClean="0"/>
              <a:t>Daværende formand for Danidas Oplysningsudvalg, Kim Carstensen i ”Udvikling” 02/2008</a:t>
            </a:r>
          </a:p>
          <a:p>
            <a:pPr>
              <a:buNone/>
            </a:pPr>
            <a:endParaRPr lang="da-DK" sz="2500" i="1" dirty="0" smtClean="0"/>
          </a:p>
          <a:p>
            <a:pPr>
              <a:buNone/>
            </a:pPr>
            <a:endParaRPr lang="da-DK" dirty="0"/>
          </a:p>
        </p:txBody>
      </p:sp>
      <p:pic>
        <p:nvPicPr>
          <p:cNvPr id="4" name="Billede 3" descr="timbuktufond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0648"/>
            <a:ext cx="1656184" cy="265292"/>
          </a:xfrm>
          <a:prstGeom prst="rect">
            <a:avLst/>
          </a:prstGeo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3</a:t>
            </a:fld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da-DK" b="1" dirty="0" smtClean="0"/>
              <a:t>Det har været på vej længe</a:t>
            </a:r>
            <a:endParaRPr lang="da-DK" b="1" dirty="0"/>
          </a:p>
        </p:txBody>
      </p:sp>
      <p:pic>
        <p:nvPicPr>
          <p:cNvPr id="8" name="Pladsholder til indhold 7" descr="Timbuktu Cirius seminar 09-11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680087">
            <a:off x="103904" y="3899769"/>
            <a:ext cx="4216287" cy="2472193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3011">
            <a:off x="6085101" y="1763324"/>
            <a:ext cx="2393689" cy="231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6" descr="timbuktufond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60648"/>
            <a:ext cx="1656184" cy="265292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467544" y="1700808"/>
            <a:ext cx="5760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”Det er fortsat muligt for elever i folkeskoler og gymnasier at komme gennem skolen uden at blive undervist i lande, kulturer og globale relationer, som ligger uden for den vestlige verden”</a:t>
            </a:r>
          </a:p>
          <a:p>
            <a:pPr>
              <a:buNone/>
            </a:pPr>
            <a:r>
              <a:rPr lang="da-DK" sz="1200" i="1" dirty="0" smtClean="0"/>
              <a:t>”En fattigere u-landsoplysning”, Timbuktu Fondens analyse af dansk u-landsoplysning september  2008 </a:t>
            </a:r>
          </a:p>
          <a:p>
            <a:endParaRPr lang="da-DK" dirty="0" smtClean="0"/>
          </a:p>
          <a:p>
            <a:r>
              <a:rPr lang="da-DK" dirty="0" smtClean="0"/>
              <a:t>”Lav lobbyarbejde for at få de fattige lande på skemaet”</a:t>
            </a:r>
          </a:p>
          <a:p>
            <a:pPr>
              <a:buNone/>
            </a:pPr>
            <a:r>
              <a:rPr lang="da-DK" sz="1200" i="1" dirty="0" smtClean="0"/>
              <a:t>Timbuktu Fondens konference om fremtidens u-landsoplysning,</a:t>
            </a:r>
          </a:p>
          <a:p>
            <a:pPr>
              <a:buNone/>
            </a:pPr>
            <a:r>
              <a:rPr lang="da-DK" sz="1200" i="1" dirty="0" smtClean="0"/>
              <a:t>Christiansborg, 11. september 2008</a:t>
            </a:r>
            <a:endParaRPr lang="da-DK" sz="1200" dirty="0" smtClean="0"/>
          </a:p>
          <a:p>
            <a:pPr>
              <a:buNone/>
            </a:pPr>
            <a:endParaRPr lang="da-DK" i="1" dirty="0" smtClean="0"/>
          </a:p>
          <a:p>
            <a:r>
              <a:rPr lang="da-DK" dirty="0" smtClean="0"/>
              <a:t> </a:t>
            </a:r>
          </a:p>
          <a:p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4499992" y="4329678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”Jeg er i dialog med Bertel Haarder om at gøre undervisningskrav om den globale dimension og udviklingstemaer formelle – og har inviteret en repræsentant for Undervisningsministeriet (chefkonsulent Jørn Skovsgaard) ind i oplysningsudvalget.”</a:t>
            </a:r>
          </a:p>
          <a:p>
            <a:pPr>
              <a:buNone/>
            </a:pPr>
            <a:r>
              <a:rPr lang="da-DK" sz="1200" i="1" dirty="0" smtClean="0"/>
              <a:t>Daværende </a:t>
            </a:r>
            <a:r>
              <a:rPr lang="da-DK" sz="1200" i="1" dirty="0" err="1" smtClean="0"/>
              <a:t>udvikl.min</a:t>
            </a:r>
            <a:r>
              <a:rPr lang="da-DK" sz="1200" i="1" dirty="0" smtClean="0"/>
              <a:t>. Ulla Tørnæs , </a:t>
            </a:r>
          </a:p>
          <a:p>
            <a:pPr>
              <a:buNone/>
            </a:pPr>
            <a:r>
              <a:rPr lang="da-DK" sz="1200" i="1" dirty="0" smtClean="0"/>
              <a:t>møde om oplysningsevalueringen, 5. februar 2009</a:t>
            </a:r>
            <a:endParaRPr lang="da-DK" sz="1400" dirty="0"/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4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dirty="0" smtClean="0"/>
              <a:t>Internationaliseringen der blev væk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772816"/>
            <a:ext cx="568863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400" dirty="0" smtClean="0"/>
              <a:t>”Der er fare for, at danske elever bliver delt mellem dem, der i løbet af deres skoletid får interkulturelle kompetencer, globalt udsyn og undervisning i flere fremmedsprog, og dem, der ikke får det.” </a:t>
            </a:r>
            <a:r>
              <a:rPr lang="da-DK" sz="2400" dirty="0"/>
              <a:t>	</a:t>
            </a:r>
            <a:r>
              <a:rPr lang="da-DK" sz="2400" dirty="0" smtClean="0"/>
              <a:t>		</a:t>
            </a:r>
            <a:r>
              <a:rPr lang="da-DK" sz="2400" i="1" dirty="0" smtClean="0"/>
              <a:t>(Maj 2010)</a:t>
            </a:r>
            <a:endParaRPr lang="da-DK" sz="2400" i="1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 smtClean="0"/>
              <a:t>Rådet </a:t>
            </a:r>
            <a:r>
              <a:rPr lang="da-DK" sz="2400" b="1" dirty="0" smtClean="0"/>
              <a:t>anbefalede, </a:t>
            </a:r>
            <a:r>
              <a:rPr lang="da-DK" sz="2400" b="1" dirty="0" smtClean="0"/>
              <a:t>at</a:t>
            </a:r>
          </a:p>
          <a:p>
            <a:r>
              <a:rPr lang="da-DK" sz="2400" i="1" dirty="0" smtClean="0"/>
              <a:t>folkeskolens formålsparagraf skal suppleres med den internationale dimension</a:t>
            </a:r>
          </a:p>
          <a:p>
            <a:r>
              <a:rPr lang="da-DK" sz="2400" i="1" dirty="0" smtClean="0"/>
              <a:t>bindende mål for det internationale tværgående emne</a:t>
            </a:r>
          </a:p>
          <a:p>
            <a:r>
              <a:rPr lang="da-DK" sz="2400" i="1" dirty="0" smtClean="0"/>
              <a:t>obligatorisk projektopgave i den internationale dimension på 8. klassetrin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" name="Billede 3" descr="timbuktufond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0648"/>
            <a:ext cx="1656184" cy="26529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9118">
            <a:off x="5818564" y="3333539"/>
            <a:ext cx="2966054" cy="27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Den globale dimension i uddannelserne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5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da-DK" b="1" dirty="0" smtClean="0"/>
              <a:t>En regering der vil det globale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51920" y="1739949"/>
            <a:ext cx="4752528" cy="4425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a-DK" sz="2800" dirty="0" smtClean="0"/>
              <a:t>	”Danmark </a:t>
            </a:r>
            <a:r>
              <a:rPr lang="da-DK" sz="2800" dirty="0"/>
              <a:t>skal være et åbent land, som bruger de muligheder, globaliseringen giver </a:t>
            </a:r>
            <a:r>
              <a:rPr lang="da-DK" sz="2800" dirty="0" smtClean="0"/>
              <a:t>os”</a:t>
            </a:r>
            <a:endParaRPr lang="da-DK" sz="2800" dirty="0"/>
          </a:p>
          <a:p>
            <a:pPr>
              <a:buNone/>
            </a:pPr>
            <a:endParaRPr lang="da-DK" sz="2800" dirty="0" smtClean="0"/>
          </a:p>
          <a:p>
            <a:pPr>
              <a:buNone/>
            </a:pPr>
            <a:r>
              <a:rPr lang="da-DK" sz="2800" dirty="0"/>
              <a:t>	</a:t>
            </a:r>
            <a:r>
              <a:rPr lang="da-DK" sz="2800" dirty="0" smtClean="0"/>
              <a:t>”</a:t>
            </a:r>
            <a:r>
              <a:rPr lang="da-DK" sz="2800" dirty="0" smtClean="0"/>
              <a:t>Regeringen vil styrke oplysningsarbejdet om forholdene i udviklingslandene og den danske udviklingsbistand”</a:t>
            </a:r>
            <a:endParaRPr lang="da-DK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72816"/>
            <a:ext cx="3171715" cy="45365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1882-1FA3-4315-B13E-FB7B8D7DA567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pic>
        <p:nvPicPr>
          <p:cNvPr id="8" name="Billede 7" descr="timbuktufond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656184" cy="26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/>
          <a:lstStyle/>
          <a:p>
            <a:r>
              <a:rPr lang="da-DK" b="1" dirty="0" smtClean="0"/>
              <a:t>Læringskonsulenter på vej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97760" y="1988840"/>
            <a:ext cx="3322712" cy="4137323"/>
          </a:xfrm>
        </p:spPr>
        <p:txBody>
          <a:bodyPr>
            <a:normAutofit fontScale="92500" lnSpcReduction="10000"/>
          </a:bodyPr>
          <a:lstStyle/>
          <a:p>
            <a:r>
              <a:rPr lang="da-DK" sz="2000" dirty="0" smtClean="0"/>
              <a:t>Rådgivning og inspiration til kommuner og skoler</a:t>
            </a:r>
          </a:p>
          <a:p>
            <a:r>
              <a:rPr lang="da-DK" sz="2000" dirty="0" smtClean="0"/>
              <a:t>Udvikle nye metoder og materialer</a:t>
            </a:r>
          </a:p>
          <a:p>
            <a:r>
              <a:rPr lang="da-DK" sz="2000" dirty="0" smtClean="0"/>
              <a:t>Integrere den internationale dimension i undervisningen – på tværs af folkeskolens fag</a:t>
            </a:r>
          </a:p>
          <a:p>
            <a:pPr>
              <a:buNone/>
            </a:pPr>
            <a:r>
              <a:rPr lang="da-DK" sz="2000" i="1" dirty="0" smtClean="0"/>
              <a:t>	</a:t>
            </a:r>
          </a:p>
          <a:p>
            <a:pPr>
              <a:buNone/>
            </a:pPr>
            <a:r>
              <a:rPr lang="da-DK" sz="2000" i="1" dirty="0"/>
              <a:t>	</a:t>
            </a:r>
            <a:r>
              <a:rPr lang="da-DK" sz="2000" i="1" dirty="0" smtClean="0"/>
              <a:t>Udviklingsminister Christian Friis Bach og undervisningsminister Christine Antorini</a:t>
            </a:r>
          </a:p>
          <a:p>
            <a:pPr>
              <a:buNone/>
            </a:pPr>
            <a:r>
              <a:rPr lang="da-DK" sz="2000" i="1" dirty="0"/>
              <a:t>	</a:t>
            </a:r>
            <a:r>
              <a:rPr lang="da-DK" sz="2000" i="1" dirty="0" smtClean="0"/>
              <a:t>14. august 2013 i Politiken</a:t>
            </a:r>
            <a:endParaRPr lang="da-DK" sz="2000" i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07-11-2013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Den globale dimension i uddannelserne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AFDA-212B-4F50-A6EE-08176BBE0FF6}" type="slidenum">
              <a:rPr lang="da-DK" smtClean="0"/>
              <a:t>7</a:t>
            </a:fld>
            <a:endParaRPr lang="da-DK"/>
          </a:p>
        </p:txBody>
      </p:sp>
      <p:pic>
        <p:nvPicPr>
          <p:cNvPr id="7" name="Billede 6" descr="timbuktufond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0648"/>
            <a:ext cx="1656184" cy="26529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04202">
            <a:off x="163402" y="2140780"/>
            <a:ext cx="5385539" cy="403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283</Words>
  <Application>Microsoft Office PowerPoint</Application>
  <PresentationFormat>Skærmshow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Velkommen</vt:lpstr>
      <vt:lpstr>Del dine indtryk</vt:lpstr>
      <vt:lpstr>Baggrunden</vt:lpstr>
      <vt:lpstr>Det har været på vej længe</vt:lpstr>
      <vt:lpstr>Internationaliseringen der blev væk</vt:lpstr>
      <vt:lpstr>En regering der vil det globale</vt:lpstr>
      <vt:lpstr>Læringskonsulenter på vej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Thomas Ravn-Pedersen</dc:creator>
  <cp:lastModifiedBy>Thomas Ravn-Pedersen</cp:lastModifiedBy>
  <cp:revision>4</cp:revision>
  <dcterms:created xsi:type="dcterms:W3CDTF">2013-11-07T04:18:55Z</dcterms:created>
  <dcterms:modified xsi:type="dcterms:W3CDTF">2013-11-07T05:44:59Z</dcterms:modified>
</cp:coreProperties>
</file>